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37"/>
  </p:notesMasterIdLst>
  <p:sldIdLst>
    <p:sldId id="256" r:id="rId2"/>
    <p:sldId id="336" r:id="rId3"/>
    <p:sldId id="275" r:id="rId4"/>
    <p:sldId id="470" r:id="rId5"/>
    <p:sldId id="439" r:id="rId6"/>
    <p:sldId id="257" r:id="rId7"/>
    <p:sldId id="440" r:id="rId8"/>
    <p:sldId id="471" r:id="rId9"/>
    <p:sldId id="263" r:id="rId10"/>
    <p:sldId id="276" r:id="rId11"/>
    <p:sldId id="310" r:id="rId12"/>
    <p:sldId id="443" r:id="rId13"/>
    <p:sldId id="442" r:id="rId14"/>
    <p:sldId id="479" r:id="rId15"/>
    <p:sldId id="260" r:id="rId16"/>
    <p:sldId id="261" r:id="rId17"/>
    <p:sldId id="466" r:id="rId18"/>
    <p:sldId id="262" r:id="rId19"/>
    <p:sldId id="472" r:id="rId20"/>
    <p:sldId id="473" r:id="rId21"/>
    <p:sldId id="474" r:id="rId22"/>
    <p:sldId id="467" r:id="rId23"/>
    <p:sldId id="475" r:id="rId24"/>
    <p:sldId id="476" r:id="rId25"/>
    <p:sldId id="459" r:id="rId26"/>
    <p:sldId id="477" r:id="rId27"/>
    <p:sldId id="478" r:id="rId28"/>
    <p:sldId id="454" r:id="rId29"/>
    <p:sldId id="311" r:id="rId30"/>
    <p:sldId id="390" r:id="rId31"/>
    <p:sldId id="468" r:id="rId32"/>
    <p:sldId id="441" r:id="rId33"/>
    <p:sldId id="455" r:id="rId34"/>
    <p:sldId id="463" r:id="rId35"/>
    <p:sldId id="48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97"/>
    <p:restoredTop sz="79048" autoAdjust="0"/>
  </p:normalViewPr>
  <p:slideViewPr>
    <p:cSldViewPr snapToGrid="0" snapToObjects="1">
      <p:cViewPr varScale="1">
        <p:scale>
          <a:sx n="100" d="100"/>
          <a:sy n="100" d="100"/>
        </p:scale>
        <p:origin x="169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7/30/19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12</a:t>
            </a:fld>
            <a:endParaRPr lang="en-US"/>
          </a:p>
        </p:txBody>
      </p:sp>
    </p:spTree>
    <p:extLst>
      <p:ext uri="{BB962C8B-B14F-4D97-AF65-F5344CB8AC3E}">
        <p14:creationId xmlns:p14="http://schemas.microsoft.com/office/powerpoint/2010/main" val="4179585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R Markdown is a tool that facilitates programming in R and integrating documentation in the same place you are programming</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912944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created your first markdown document!</a:t>
            </a:r>
          </a:p>
          <a:p>
            <a:r>
              <a:rPr lang="en-US" dirty="0"/>
              <a:t>Let’s jump back to the file and take a closer look at the components</a:t>
            </a:r>
          </a:p>
          <a:p>
            <a:r>
              <a:rPr lang="en-US" dirty="0"/>
              <a:t>When you open a new document </a:t>
            </a:r>
            <a:r>
              <a:rPr lang="en-US" dirty="0" err="1"/>
              <a:t>Rstudio</a:t>
            </a:r>
            <a:r>
              <a:rPr lang="en-US" dirty="0"/>
              <a:t> auto-generated a header section that has the metadata you provided</a:t>
            </a:r>
          </a:p>
          <a:p>
            <a:r>
              <a:rPr lang="en-US" dirty="0"/>
              <a:t>This controls the output – if you decide to change the title, for example, you can modify here and the output document will be changed</a:t>
            </a:r>
          </a:p>
        </p:txBody>
      </p:sp>
      <p:sp>
        <p:nvSpPr>
          <p:cNvPr id="4" name="Slide Number Placeholder 3"/>
          <p:cNvSpPr>
            <a:spLocks noGrp="1"/>
          </p:cNvSpPr>
          <p:nvPr>
            <p:ph type="sldNum" sz="quarter" idx="5"/>
          </p:nvPr>
        </p:nvSpPr>
        <p:spPr/>
        <p:txBody>
          <a:bodyPr/>
          <a:lstStyle/>
          <a:p>
            <a:fld id="{1FCC21F6-288D-5A4B-ACA3-285287681776}" type="slidenum">
              <a:rPr lang="en-US" smtClean="0"/>
              <a:t>15</a:t>
            </a:fld>
            <a:endParaRPr lang="en-US"/>
          </a:p>
        </p:txBody>
      </p:sp>
    </p:spTree>
    <p:extLst>
      <p:ext uri="{BB962C8B-B14F-4D97-AF65-F5344CB8AC3E}">
        <p14:creationId xmlns:p14="http://schemas.microsoft.com/office/powerpoint/2010/main" val="3987544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component of the file is the text</a:t>
            </a:r>
          </a:p>
          <a:p>
            <a:r>
              <a:rPr lang="en-US" dirty="0"/>
              <a:t>These are the white background areas and are intended to hold your non-programming text to explain an analysis, for example</a:t>
            </a:r>
          </a:p>
          <a:p>
            <a:r>
              <a:rPr lang="en-US" dirty="0"/>
              <a:t>Distinct from a document editor like Microsoft Word in that there is no point and click formatting</a:t>
            </a:r>
          </a:p>
          <a:p>
            <a:r>
              <a:rPr lang="en-US" dirty="0"/>
              <a:t>But it can parse Markdown, a lightweight markup language that is pretty easy to learn</a:t>
            </a:r>
          </a:p>
          <a:p>
            <a:r>
              <a:rPr lang="en-US" dirty="0"/>
              <a:t>Here are a few nuggets on formatting on this slide</a:t>
            </a:r>
          </a:p>
        </p:txBody>
      </p:sp>
      <p:sp>
        <p:nvSpPr>
          <p:cNvPr id="4" name="Slide Number Placeholder 3"/>
          <p:cNvSpPr>
            <a:spLocks noGrp="1"/>
          </p:cNvSpPr>
          <p:nvPr>
            <p:ph type="sldNum" sz="quarter" idx="5"/>
          </p:nvPr>
        </p:nvSpPr>
        <p:spPr/>
        <p:txBody>
          <a:bodyPr/>
          <a:lstStyle/>
          <a:p>
            <a:fld id="{1FCC21F6-288D-5A4B-ACA3-285287681776}" type="slidenum">
              <a:rPr lang="en-US" smtClean="0"/>
              <a:t>16</a:t>
            </a:fld>
            <a:endParaRPr lang="en-US"/>
          </a:p>
        </p:txBody>
      </p:sp>
    </p:spTree>
    <p:extLst>
      <p:ext uri="{BB962C8B-B14F-4D97-AF65-F5344CB8AC3E}">
        <p14:creationId xmlns:p14="http://schemas.microsoft.com/office/powerpoint/2010/main" val="3098539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R Markdown cheat sheet that includes most of the Markdown syntax in one place</a:t>
            </a:r>
          </a:p>
        </p:txBody>
      </p:sp>
      <p:sp>
        <p:nvSpPr>
          <p:cNvPr id="4" name="Slide Number Placeholder 3"/>
          <p:cNvSpPr>
            <a:spLocks noGrp="1"/>
          </p:cNvSpPr>
          <p:nvPr>
            <p:ph type="sldNum" sz="quarter" idx="5"/>
          </p:nvPr>
        </p:nvSpPr>
        <p:spPr/>
        <p:txBody>
          <a:bodyPr/>
          <a:lstStyle/>
          <a:p>
            <a:fld id="{1FCC21F6-288D-5A4B-ACA3-285287681776}" type="slidenum">
              <a:rPr lang="en-US" smtClean="0"/>
              <a:t>17</a:t>
            </a:fld>
            <a:endParaRPr lang="en-US"/>
          </a:p>
        </p:txBody>
      </p:sp>
    </p:spTree>
    <p:extLst>
      <p:ext uri="{BB962C8B-B14F-4D97-AF65-F5344CB8AC3E}">
        <p14:creationId xmlns:p14="http://schemas.microsoft.com/office/powerpoint/2010/main" val="415239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code go?</a:t>
            </a:r>
          </a:p>
          <a:p>
            <a:r>
              <a:rPr lang="en-US" dirty="0"/>
              <a:t>We place these in “chunks” that are executable independently and have a very unique syntax</a:t>
            </a:r>
          </a:p>
          <a:p>
            <a:r>
              <a:rPr lang="en-US" dirty="0"/>
              <a:t>Backticks (top left of your keyboard) open and close code chunks</a:t>
            </a:r>
          </a:p>
        </p:txBody>
      </p:sp>
      <p:sp>
        <p:nvSpPr>
          <p:cNvPr id="4" name="Slide Number Placeholder 3"/>
          <p:cNvSpPr>
            <a:spLocks noGrp="1"/>
          </p:cNvSpPr>
          <p:nvPr>
            <p:ph type="sldNum" sz="quarter" idx="5"/>
          </p:nvPr>
        </p:nvSpPr>
        <p:spPr/>
        <p:txBody>
          <a:bodyPr/>
          <a:lstStyle/>
          <a:p>
            <a:fld id="{1FCC21F6-288D-5A4B-ACA3-285287681776}" type="slidenum">
              <a:rPr lang="en-US" smtClean="0"/>
              <a:t>18</a:t>
            </a:fld>
            <a:endParaRPr lang="en-US"/>
          </a:p>
        </p:txBody>
      </p:sp>
    </p:spTree>
    <p:extLst>
      <p:ext uri="{BB962C8B-B14F-4D97-AF65-F5344CB8AC3E}">
        <p14:creationId xmlns:p14="http://schemas.microsoft.com/office/powerpoint/2010/main" val="298821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practice a little markdown</a:t>
            </a:r>
          </a:p>
          <a:p>
            <a:endParaRPr lang="en-US" dirty="0"/>
          </a:p>
          <a:p>
            <a:r>
              <a:rPr lang="en-US" dirty="0"/>
              <a:t>In practice what I’ve asked you to do is redundant since you can include this info in the header but it is good practice</a:t>
            </a:r>
          </a:p>
        </p:txBody>
      </p:sp>
      <p:sp>
        <p:nvSpPr>
          <p:cNvPr id="4" name="Slide Number Placeholder 3"/>
          <p:cNvSpPr>
            <a:spLocks noGrp="1"/>
          </p:cNvSpPr>
          <p:nvPr>
            <p:ph type="sldNum" sz="quarter" idx="5"/>
          </p:nvPr>
        </p:nvSpPr>
        <p:spPr/>
        <p:txBody>
          <a:bodyPr/>
          <a:lstStyle/>
          <a:p>
            <a:fld id="{1FCC21F6-288D-5A4B-ACA3-285287681776}" type="slidenum">
              <a:rPr lang="en-US" smtClean="0"/>
              <a:t>22</a:t>
            </a:fld>
            <a:endParaRPr lang="en-US"/>
          </a:p>
        </p:txBody>
      </p:sp>
    </p:spTree>
    <p:extLst>
      <p:ext uri="{BB962C8B-B14F-4D97-AF65-F5344CB8AC3E}">
        <p14:creationId xmlns:p14="http://schemas.microsoft.com/office/powerpoint/2010/main" val="2736393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Annoying to type 3 backticks every time you want to insert a chunk so let’s walk through doing this with the </a:t>
            </a:r>
            <a:r>
              <a:rPr lang="en-US" dirty="0" err="1"/>
              <a:t>Rstudio</a:t>
            </a:r>
            <a:r>
              <a:rPr lang="en-US" dirty="0"/>
              <a:t> editor</a:t>
            </a:r>
          </a:p>
        </p:txBody>
      </p:sp>
      <p:sp>
        <p:nvSpPr>
          <p:cNvPr id="4" name="Slide Number Placeholder 3"/>
          <p:cNvSpPr>
            <a:spLocks noGrp="1"/>
          </p:cNvSpPr>
          <p:nvPr>
            <p:ph type="sldNum" sz="quarter" idx="5"/>
          </p:nvPr>
        </p:nvSpPr>
        <p:spPr/>
        <p:txBody>
          <a:bodyPr/>
          <a:lstStyle/>
          <a:p>
            <a:fld id="{1FCC21F6-288D-5A4B-ACA3-285287681776}" type="slidenum">
              <a:rPr lang="en-US" smtClean="0"/>
              <a:t>25</a:t>
            </a:fld>
            <a:endParaRPr lang="en-US"/>
          </a:p>
        </p:txBody>
      </p:sp>
    </p:spTree>
    <p:extLst>
      <p:ext uri="{BB962C8B-B14F-4D97-AF65-F5344CB8AC3E}">
        <p14:creationId xmlns:p14="http://schemas.microsoft.com/office/powerpoint/2010/main" val="716022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26</a:t>
            </a:fld>
            <a:endParaRPr lang="en-US"/>
          </a:p>
        </p:txBody>
      </p:sp>
    </p:spTree>
    <p:extLst>
      <p:ext uri="{BB962C8B-B14F-4D97-AF65-F5344CB8AC3E}">
        <p14:creationId xmlns:p14="http://schemas.microsoft.com/office/powerpoint/2010/main" val="1295431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Now that you’ve learned to create some basic plots that can be embedded into your R Markdown document we’ll wrap up experimenting with other document types</a:t>
            </a:r>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5265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refer to R for Data Science, a free text available online frequently</a:t>
            </a:r>
          </a:p>
          <a:p>
            <a:r>
              <a:rPr lang="en-US" dirty="0"/>
              <a:t>Provide a nice model for the typical process of analyzing data to communicate</a:t>
            </a:r>
          </a:p>
          <a:p>
            <a:r>
              <a:rPr lang="en-US" dirty="0"/>
              <a:t>Focus for this hour is the machinery that allows us to capture this whole process in a way that is reproducible and also can communicate to others</a:t>
            </a:r>
          </a:p>
        </p:txBody>
      </p:sp>
      <p:sp>
        <p:nvSpPr>
          <p:cNvPr id="4" name="Slide Number Placeholder 3"/>
          <p:cNvSpPr>
            <a:spLocks noGrp="1"/>
          </p:cNvSpPr>
          <p:nvPr>
            <p:ph type="sldNum" sz="quarter" idx="5"/>
          </p:nvPr>
        </p:nvSpPr>
        <p:spPr/>
        <p:txBody>
          <a:bodyPr/>
          <a:lstStyle/>
          <a:p>
            <a:fld id="{1FCC21F6-288D-5A4B-ACA3-285287681776}" type="slidenum">
              <a:rPr lang="en-US" smtClean="0"/>
              <a:t>3</a:t>
            </a:fld>
            <a:endParaRPr lang="en-US"/>
          </a:p>
        </p:txBody>
      </p:sp>
    </p:spTree>
    <p:extLst>
      <p:ext uri="{BB962C8B-B14F-4D97-AF65-F5344CB8AC3E}">
        <p14:creationId xmlns:p14="http://schemas.microsoft.com/office/powerpoint/2010/main" val="4102214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name code chunks but you don’t have to</a:t>
            </a:r>
          </a:p>
          <a:p>
            <a:r>
              <a:rPr lang="en-US" dirty="0"/>
              <a:t>Why might you want to?</a:t>
            </a:r>
          </a:p>
        </p:txBody>
      </p:sp>
      <p:sp>
        <p:nvSpPr>
          <p:cNvPr id="4" name="Slide Number Placeholder 3"/>
          <p:cNvSpPr>
            <a:spLocks noGrp="1"/>
          </p:cNvSpPr>
          <p:nvPr>
            <p:ph type="sldNum" sz="quarter" idx="5"/>
          </p:nvPr>
        </p:nvSpPr>
        <p:spPr/>
        <p:txBody>
          <a:bodyPr/>
          <a:lstStyle/>
          <a:p>
            <a:fld id="{1FCC21F6-288D-5A4B-ACA3-285287681776}" type="slidenum">
              <a:rPr lang="en-US" smtClean="0"/>
              <a:t>29</a:t>
            </a:fld>
            <a:endParaRPr lang="en-US"/>
          </a:p>
        </p:txBody>
      </p:sp>
    </p:spTree>
    <p:extLst>
      <p:ext uri="{BB962C8B-B14F-4D97-AF65-F5344CB8AC3E}">
        <p14:creationId xmlns:p14="http://schemas.microsoft.com/office/powerpoint/2010/main" val="2126477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817605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31</a:t>
            </a:fld>
            <a:endParaRPr lang="en-US"/>
          </a:p>
        </p:txBody>
      </p:sp>
    </p:spTree>
    <p:extLst>
      <p:ext uri="{BB962C8B-B14F-4D97-AF65-F5344CB8AC3E}">
        <p14:creationId xmlns:p14="http://schemas.microsoft.com/office/powerpoint/2010/main" val="1377165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32</a:t>
            </a:fld>
            <a:endParaRPr lang="en-US"/>
          </a:p>
        </p:txBody>
      </p:sp>
    </p:spTree>
    <p:extLst>
      <p:ext uri="{BB962C8B-B14F-4D97-AF65-F5344CB8AC3E}">
        <p14:creationId xmlns:p14="http://schemas.microsoft.com/office/powerpoint/2010/main" val="28490847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this out</a:t>
            </a:r>
          </a:p>
        </p:txBody>
      </p:sp>
      <p:sp>
        <p:nvSpPr>
          <p:cNvPr id="4" name="Slide Number Placeholder 3"/>
          <p:cNvSpPr>
            <a:spLocks noGrp="1"/>
          </p:cNvSpPr>
          <p:nvPr>
            <p:ph type="sldNum" sz="quarter" idx="5"/>
          </p:nvPr>
        </p:nvSpPr>
        <p:spPr/>
        <p:txBody>
          <a:bodyPr/>
          <a:lstStyle/>
          <a:p>
            <a:fld id="{1FCC21F6-288D-5A4B-ACA3-285287681776}" type="slidenum">
              <a:rPr lang="en-US" smtClean="0"/>
              <a:t>34</a:t>
            </a:fld>
            <a:endParaRPr lang="en-US"/>
          </a:p>
        </p:txBody>
      </p:sp>
    </p:spTree>
    <p:extLst>
      <p:ext uri="{BB962C8B-B14F-4D97-AF65-F5344CB8AC3E}">
        <p14:creationId xmlns:p14="http://schemas.microsoft.com/office/powerpoint/2010/main" val="1734780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660906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a:t>
            </a:r>
            <a:r>
              <a:rPr lang="en-US" dirty="0" err="1"/>
              <a:t>couse</a:t>
            </a:r>
            <a:r>
              <a:rPr lang="en-US" dirty="0"/>
              <a:t> but we probably have a fair number of clinicians</a:t>
            </a:r>
          </a:p>
          <a:p>
            <a:r>
              <a:rPr lang="en-US" dirty="0"/>
              <a:t>Let’s talk about a case</a:t>
            </a:r>
          </a:p>
        </p:txBody>
      </p:sp>
      <p:sp>
        <p:nvSpPr>
          <p:cNvPr id="4" name="Slide Number Placeholder 3"/>
          <p:cNvSpPr>
            <a:spLocks noGrp="1"/>
          </p:cNvSpPr>
          <p:nvPr>
            <p:ph type="sldNum" sz="quarter" idx="5"/>
          </p:nvPr>
        </p:nvSpPr>
        <p:spPr/>
        <p:txBody>
          <a:bodyPr/>
          <a:lstStyle/>
          <a:p>
            <a:fld id="{1FCC21F6-288D-5A4B-ACA3-285287681776}" type="slidenum">
              <a:rPr lang="en-US" smtClean="0"/>
              <a:t>6</a:t>
            </a:fld>
            <a:endParaRPr lang="en-US"/>
          </a:p>
        </p:txBody>
      </p:sp>
    </p:spTree>
    <p:extLst>
      <p:ext uri="{BB962C8B-B14F-4D97-AF65-F5344CB8AC3E}">
        <p14:creationId xmlns:p14="http://schemas.microsoft.com/office/powerpoint/2010/main" val="2233726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of learning the skills we’re teaching today isn’t strictly research</a:t>
            </a:r>
          </a:p>
          <a:p>
            <a:r>
              <a:rPr lang="en-US" dirty="0"/>
              <a:t>But we should define 2 terms frequently discussed in the research world: </a:t>
            </a:r>
            <a:r>
              <a:rPr lang="en-US" baseline="0" dirty="0"/>
              <a:t>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Duke cancer scandal, perpetrated by Anil</a:t>
            </a:r>
            <a:r>
              <a:rPr lang="en-US" baseline="0" dirty="0"/>
              <a:t> </a:t>
            </a:r>
            <a:r>
              <a:rPr lang="en-US" baseline="0" dirty="0" err="1"/>
              <a:t>Potti</a:t>
            </a:r>
            <a:r>
              <a:rPr lang="en-US" baseline="0" dirty="0"/>
              <a:t> and Joseph Nevins, is a c</a:t>
            </a:r>
            <a:r>
              <a:rPr lang="en-US" dirty="0"/>
              <a:t>ase study that has been extensively covered</a:t>
            </a:r>
            <a:r>
              <a:rPr lang="en-US" baseline="0" dirty="0"/>
              <a:t> in scientific and lay press.</a:t>
            </a:r>
          </a:p>
          <a:p>
            <a:endParaRPr lang="en-US" baseline="0" dirty="0"/>
          </a:p>
          <a:p>
            <a:r>
              <a:rPr lang="en-US" baseline="0" dirty="0" err="1"/>
              <a:t>Potti</a:t>
            </a:r>
            <a:r>
              <a:rPr lang="en-US" baseline="0" dirty="0"/>
              <a:t> and Nevins tried to use microarray gene expression data of tumor tissue to predict sensitivity to chemotherapeutic agents. That was a highly anticipated technology back in the mid-2000s, and their papers got published in high-profile journals including Nature Medicine, JAMA, and the NEJM.</a:t>
            </a:r>
          </a:p>
          <a:p>
            <a:endParaRPr lang="en-US" baseline="0" dirty="0"/>
          </a:p>
          <a:p>
            <a:r>
              <a:rPr lang="en-US" baseline="0" dirty="0"/>
              <a:t>Unfortunately, there were serious errors in the analysis pipeline and then the investigators tried to cover that up</a:t>
            </a:r>
          </a:p>
          <a:p>
            <a:endParaRPr lang="en-US" baseline="0" dirty="0"/>
          </a:p>
          <a:p>
            <a:r>
              <a:rPr lang="en-US" baseline="0" dirty="0"/>
              <a:t>Even more unfortunately, clinical trials were based on flawed models, and patients were allocated to the wrong treatment arms</a:t>
            </a:r>
          </a:p>
          <a:p>
            <a:endParaRPr lang="en-US" baseline="0" dirty="0"/>
          </a:p>
          <a:p>
            <a:r>
              <a:rPr lang="en-US" baseline="0" dirty="0"/>
              <a:t>In the end, 11 papers were retracted, and Duke settled 11+ lawsuits.</a:t>
            </a:r>
            <a:endParaRPr lang="en-US" dirty="0"/>
          </a:p>
          <a:p>
            <a:endParaRPr lang="en-US" dirty="0"/>
          </a:p>
          <a:p>
            <a:r>
              <a:rPr lang="en-US" dirty="0"/>
              <a:t>Although media</a:t>
            </a:r>
            <a:r>
              <a:rPr lang="en-US" baseline="0" dirty="0"/>
              <a:t> coverage focused on misconduct, the root cause of patient harm here was that errors that were made during the analysis stage weren’t appreciated in time before clinical trials started. And the main reason these errors remained undetected for such a long time is that there wasn’t a record of the data analysis steps that would have allowed others to examine what the investigators had done.</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436260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a:t>
            </a:r>
            <a:r>
              <a:rPr lang="en-US" baseline="0" dirty="0"/>
              <a:t> </a:t>
            </a:r>
            <a:r>
              <a:rPr lang="en-US" baseline="0" dirty="0" err="1"/>
              <a:t>Baggerly</a:t>
            </a:r>
            <a:r>
              <a:rPr lang="en-US" baseline="0" dirty="0"/>
              <a:t>, a bioinformatician at MD Anderson, is kind of the hero of this saga. I’ll give you an abbreviated version of it here, but I encourage you to follow the link on this slide to hear the full story.</a:t>
            </a:r>
          </a:p>
          <a:p>
            <a:endParaRPr lang="en-US" baseline="0" dirty="0"/>
          </a:p>
          <a:p>
            <a:r>
              <a:rPr lang="en-US" baseline="0" dirty="0" err="1"/>
              <a:t>Baggerly</a:t>
            </a:r>
            <a:r>
              <a:rPr lang="en-US" baseline="0" dirty="0"/>
              <a:t> was asked by clinical collaborators to try to reproduce the results from one of the early papers, be he consistently got different results.</a:t>
            </a:r>
          </a:p>
          <a:p>
            <a:endParaRPr lang="en-US" baseline="0" dirty="0"/>
          </a:p>
          <a:p>
            <a:r>
              <a:rPr lang="en-US" baseline="0" dirty="0"/>
              <a:t>After trying to resolve these inconsistencies with the authors of the paper, he embarked on an epic effort in Forensic Bioinformatics (in </a:t>
            </a:r>
            <a:r>
              <a:rPr lang="en-US" baseline="0" dirty="0" err="1"/>
              <a:t>Baggerly's</a:t>
            </a:r>
            <a:r>
              <a:rPr lang="en-US" baseline="0" dirty="0"/>
              <a:t> words: “what must they have done with the raw data to get the result that they reported in the paper - no matter what the method section says”)</a:t>
            </a:r>
            <a:r>
              <a:rPr lang="mr-IN" baseline="0" dirty="0"/>
              <a:t>…</a:t>
            </a:r>
            <a:r>
              <a:rPr lang="en-US" baseline="0" dirty="0"/>
              <a:t> and documented the errors he found. Here is an example:</a:t>
            </a:r>
          </a:p>
          <a:p>
            <a:endParaRPr lang="en-US" baseline="0" dirty="0"/>
          </a:p>
          <a:p>
            <a:r>
              <a:rPr lang="en-US" baseline="0" dirty="0"/>
              <a:t>These are a few of the hundreds of probe sets </a:t>
            </a:r>
            <a:r>
              <a:rPr lang="mr-IN" baseline="0" dirty="0"/>
              <a:t>–</a:t>
            </a:r>
            <a:r>
              <a:rPr lang="en-US" baseline="0" dirty="0"/>
              <a:t> each corresponds to a gene </a:t>
            </a:r>
            <a:r>
              <a:rPr lang="mr-IN" baseline="0" dirty="0"/>
              <a:t>–</a:t>
            </a:r>
            <a:r>
              <a:rPr lang="en-US" baseline="0" dirty="0"/>
              <a:t> that the Duke investigators reported to predict sensitivity to 5-FU. </a:t>
            </a:r>
          </a:p>
          <a:p>
            <a:endParaRPr lang="en-US" baseline="0" dirty="0"/>
          </a:p>
          <a:p>
            <a:r>
              <a:rPr lang="en-US" baseline="0" dirty="0"/>
              <a:t>Left (“Theirs”): probe sets as they were reported in the paper. </a:t>
            </a:r>
          </a:p>
          <a:p>
            <a:r>
              <a:rPr lang="en-US" baseline="0" dirty="0"/>
              <a:t>Right (“Ours”): the probe sets which Keith </a:t>
            </a:r>
            <a:r>
              <a:rPr lang="en-US" baseline="0" dirty="0" err="1"/>
              <a:t>Baggerly</a:t>
            </a:r>
            <a:r>
              <a:rPr lang="en-US" baseline="0" dirty="0"/>
              <a:t> got when he re-did the clustering analysis to get to the list of significantly associated probe sets.</a:t>
            </a:r>
          </a:p>
          <a:p>
            <a:endParaRPr lang="en-US" baseline="0" dirty="0"/>
          </a:p>
          <a:p>
            <a:r>
              <a:rPr lang="en-US" baseline="0" dirty="0"/>
              <a:t>You might appreciate that there is an off-by-one indexing error (frameshift) </a:t>
            </a:r>
            <a:r>
              <a:rPr lang="mr-IN" baseline="0" dirty="0"/>
              <a:t>–</a:t>
            </a:r>
            <a:r>
              <a:rPr lang="en-US" baseline="0" dirty="0"/>
              <a:t> root cause: the program the Duke investigators used has a GUI that requires two inputs, first: a list of gene expression values, WITH header row; and second: a list probe sets, in the same order as the first list, but WITHOUT a header row. So when you use Excel and you cut and paste and include the header row this is what you get.</a:t>
            </a:r>
          </a:p>
          <a:p>
            <a:endParaRPr lang="en-US" baseline="0" dirty="0"/>
          </a:p>
          <a:p>
            <a:r>
              <a:rPr lang="en-US" baseline="0" dirty="0"/>
              <a:t>This is just one of many errors </a:t>
            </a:r>
            <a:r>
              <a:rPr lang="en-US" baseline="0" dirty="0" err="1"/>
              <a:t>Baggerly</a:t>
            </a:r>
            <a:r>
              <a:rPr lang="en-US" baseline="0" dirty="0"/>
              <a:t> and his colleague Kevin </a:t>
            </a:r>
            <a:r>
              <a:rPr lang="en-US" baseline="0" dirty="0" err="1"/>
              <a:t>Coombes</a:t>
            </a:r>
            <a:r>
              <a:rPr lang="en-US" baseline="0" dirty="0"/>
              <a:t> discovered. All of the errors were simple, like label reversal, batch effects, and indexing errors. These errors are common and don’t necessarily indicate that the investigators who make them are incompetent. Peer review of a well-documented analysis actually makes these kinds of errors easy to find and fix. But without documentation, it’s very time consuming.</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461481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critical barrier</a:t>
            </a:r>
            <a:r>
              <a:rPr lang="en-US" baseline="0" dirty="0"/>
              <a:t> to reproducibility is the widespread use of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11</a:t>
            </a:fld>
            <a:endParaRPr lang="en-US"/>
          </a:p>
        </p:txBody>
      </p:sp>
    </p:spTree>
    <p:extLst>
      <p:ext uri="{BB962C8B-B14F-4D97-AF65-F5344CB8AC3E}">
        <p14:creationId xmlns:p14="http://schemas.microsoft.com/office/powerpoint/2010/main" val="2522434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90AF058-87AE-F34E-9C0B-13186ED300A2}" type="datetimeFigureOut">
              <a:rPr lang="en-US" smtClean="0"/>
              <a:t>7/30/19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748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7/30/19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38432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7/30/19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6598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7/30/19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48672981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7/30/19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91567937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7/30/19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7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7/30/19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007506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7/30/19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1912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90AF058-87AE-F34E-9C0B-13186ED300A2}" type="datetimeFigureOut">
              <a:rPr lang="en-US" smtClean="0"/>
              <a:t>7/30/19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2739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AF058-87AE-F34E-9C0B-13186ED300A2}" type="datetimeFigureOut">
              <a:rPr lang="en-US" smtClean="0"/>
              <a:t>7/30/19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419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B2565E6B-A503-D44E-971D-2BE5CFBE4E78}"/>
              </a:ext>
            </a:extLst>
          </p:cNvPr>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5">
            <a:extLst>
              <a:ext uri="{FF2B5EF4-FFF2-40B4-BE49-F238E27FC236}">
                <a16:creationId xmlns:a16="http://schemas.microsoft.com/office/drawing/2014/main" id="{923D952C-D5C7-DB41-923D-1A9118E05CE3}"/>
              </a:ext>
            </a:extLst>
          </p:cNvPr>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056372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0AF058-87AE-F34E-9C0B-13186ED300A2}" type="datetimeFigureOut">
              <a:rPr lang="en-US" smtClean="0"/>
              <a:t>7/30/19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18456598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0AF058-87AE-F34E-9C0B-13186ED300A2}" type="datetimeFigureOut">
              <a:rPr lang="en-US" smtClean="0"/>
              <a:t>7/30/19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531541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0AF058-87AE-F34E-9C0B-13186ED300A2}" type="datetimeFigureOut">
              <a:rPr lang="en-US" smtClean="0"/>
              <a:t>7/30/19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310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7/30/19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41306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7/30/19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7389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90AF058-87AE-F34E-9C0B-13186ED300A2}" type="datetimeFigureOut">
              <a:rPr lang="en-US" smtClean="0"/>
              <a:t>7/30/19</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230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rstudio.com/wp-content/uploads/2015/02/rmarkdown-cheatsheet.pdf" TargetMode="External"/><Relationship Id="rId5" Type="http://schemas.openxmlformats.org/officeDocument/2006/relationships/image" Target="../media/image30.emf"/><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tiff"/><Relationship Id="rId13" Type="http://schemas.openxmlformats.org/officeDocument/2006/relationships/image" Target="../media/image18.tiff"/><Relationship Id="rId3" Type="http://schemas.openxmlformats.org/officeDocument/2006/relationships/image" Target="../media/image8.tiff"/><Relationship Id="rId7" Type="http://schemas.openxmlformats.org/officeDocument/2006/relationships/image" Target="../media/image12.tiff"/><Relationship Id="rId12"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tiff"/><Relationship Id="rId11" Type="http://schemas.openxmlformats.org/officeDocument/2006/relationships/image" Target="../media/image16.tiff"/><Relationship Id="rId5" Type="http://schemas.openxmlformats.org/officeDocument/2006/relationships/image" Target="../media/image10.tiff"/><Relationship Id="rId10" Type="http://schemas.openxmlformats.org/officeDocument/2006/relationships/image" Target="../media/image15.tiff"/><Relationship Id="rId4" Type="http://schemas.openxmlformats.org/officeDocument/2006/relationships/image" Target="../media/image9.tiff"/><Relationship Id="rId9" Type="http://schemas.openxmlformats.org/officeDocument/2006/relationships/image" Target="../media/image14.tiff"/></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tiff"/><Relationship Id="rId4" Type="http://schemas.openxmlformats.org/officeDocument/2006/relationships/hyperlink" Target="https://youtu.be/tN31vZj0LZ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5091873"/>
            <a:ext cx="7772400" cy="1766127"/>
          </a:xfrm>
        </p:spPr>
        <p:txBody>
          <a:bodyPr>
            <a:normAutofit fontScale="90000"/>
          </a:bodyPr>
          <a:lstStyle/>
          <a:p>
            <a:r>
              <a:rPr lang="en-US" b="1" dirty="0"/>
              <a:t>An Introduction to the R Programming Language</a:t>
            </a:r>
            <a:r>
              <a:rPr lang="en-US" dirty="0"/>
              <a:t> </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a:bodyPr>
          <a:lstStyle/>
          <a:p>
            <a:r>
              <a:rPr lang="en-US" sz="2800" dirty="0"/>
              <a:t>Lesson 2</a:t>
            </a:r>
          </a:p>
          <a:p>
            <a:r>
              <a:rPr lang="en-US" sz="2800" b="1" dirty="0"/>
              <a:t>Reproducible Reporting</a:t>
            </a:r>
            <a:endParaRPr lang="en-US" sz="2000" b="1"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3435" y="1742943"/>
            <a:ext cx="2947308" cy="3658727"/>
          </a:xfrm>
          <a:prstGeom prst="rect">
            <a:avLst/>
          </a:prstGeom>
        </p:spPr>
      </p:pic>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Tree>
    <p:extLst>
      <p:ext uri="{BB962C8B-B14F-4D97-AF65-F5344CB8AC3E}">
        <p14:creationId xmlns:p14="http://schemas.microsoft.com/office/powerpoint/2010/main" val="31450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EE8E093-5BDC-435A-B0AC-17A94F22A540}"/>
              </a:ext>
            </a:extLst>
          </p:cNvPr>
          <p:cNvPicPr>
            <a:picLocks noChangeAspect="1"/>
          </p:cNvPicPr>
          <p:nvPr/>
        </p:nvPicPr>
        <p:blipFill>
          <a:blip r:embed="rId2"/>
          <a:stretch>
            <a:fillRect/>
          </a:stretch>
        </p:blipFill>
        <p:spPr>
          <a:xfrm>
            <a:off x="2540000" y="124179"/>
            <a:ext cx="7135199" cy="6588222"/>
          </a:xfrm>
          <a:prstGeom prst="rect">
            <a:avLst/>
          </a:prstGeom>
        </p:spPr>
      </p:pic>
      <p:grpSp>
        <p:nvGrpSpPr>
          <p:cNvPr id="15" name="Group 14">
            <a:extLst>
              <a:ext uri="{FF2B5EF4-FFF2-40B4-BE49-F238E27FC236}">
                <a16:creationId xmlns:a16="http://schemas.microsoft.com/office/drawing/2014/main" id="{57049B02-CF56-425C-AC58-7930FA12DCAE}"/>
              </a:ext>
            </a:extLst>
          </p:cNvPr>
          <p:cNvGrpSpPr/>
          <p:nvPr/>
        </p:nvGrpSpPr>
        <p:grpSpPr>
          <a:xfrm>
            <a:off x="2991555" y="5676066"/>
            <a:ext cx="6999733" cy="914400"/>
            <a:chOff x="2991555" y="5676066"/>
            <a:chExt cx="6999733" cy="914400"/>
          </a:xfrm>
        </p:grpSpPr>
        <p:sp>
          <p:nvSpPr>
            <p:cNvPr id="9" name="TextBox 8">
              <a:extLst>
                <a:ext uri="{FF2B5EF4-FFF2-40B4-BE49-F238E27FC236}">
                  <a16:creationId xmlns:a16="http://schemas.microsoft.com/office/drawing/2014/main" id="{21D817F7-DDB2-4086-9FC7-E9E6470C0AA4}"/>
                </a:ext>
              </a:extLst>
            </p:cNvPr>
            <p:cNvSpPr txBox="1"/>
            <p:nvPr/>
          </p:nvSpPr>
          <p:spPr>
            <a:xfrm>
              <a:off x="7936710" y="5871656"/>
              <a:ext cx="2054578" cy="523220"/>
            </a:xfrm>
            <a:prstGeom prst="rect">
              <a:avLst/>
            </a:prstGeom>
            <a:noFill/>
          </p:spPr>
          <p:txBody>
            <a:bodyPr wrap="square" rtlCol="0">
              <a:spAutoFit/>
            </a:bodyPr>
            <a:lstStyle/>
            <a:p>
              <a:r>
                <a:rPr lang="en-US" sz="2800" dirty="0"/>
                <a:t>Text</a:t>
              </a:r>
            </a:p>
          </p:txBody>
        </p:sp>
        <p:sp>
          <p:nvSpPr>
            <p:cNvPr id="10" name="Rectangle: Rounded Corners 9">
              <a:extLst>
                <a:ext uri="{FF2B5EF4-FFF2-40B4-BE49-F238E27FC236}">
                  <a16:creationId xmlns:a16="http://schemas.microsoft.com/office/drawing/2014/main" id="{7CF16E3E-47A3-418A-8D69-E95911D96853}"/>
                </a:ext>
              </a:extLst>
            </p:cNvPr>
            <p:cNvSpPr/>
            <p:nvPr/>
          </p:nvSpPr>
          <p:spPr>
            <a:xfrm>
              <a:off x="2991555" y="5676066"/>
              <a:ext cx="4753244" cy="914400"/>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90A00B9-9F9D-4B53-85AB-14CE473DCE36}"/>
              </a:ext>
            </a:extLst>
          </p:cNvPr>
          <p:cNvGrpSpPr/>
          <p:nvPr/>
        </p:nvGrpSpPr>
        <p:grpSpPr>
          <a:xfrm>
            <a:off x="2991555" y="1744132"/>
            <a:ext cx="6096001" cy="1044224"/>
            <a:chOff x="2991555" y="1744132"/>
            <a:chExt cx="6096001" cy="1044224"/>
          </a:xfrm>
        </p:grpSpPr>
        <p:sp>
          <p:nvSpPr>
            <p:cNvPr id="6" name="TextBox 5">
              <a:extLst>
                <a:ext uri="{FF2B5EF4-FFF2-40B4-BE49-F238E27FC236}">
                  <a16:creationId xmlns:a16="http://schemas.microsoft.com/office/drawing/2014/main" id="{4F3E0377-477F-4804-80F2-D7E853E9F01F}"/>
                </a:ext>
              </a:extLst>
            </p:cNvPr>
            <p:cNvSpPr txBox="1"/>
            <p:nvPr/>
          </p:nvSpPr>
          <p:spPr>
            <a:xfrm>
              <a:off x="7032978" y="1939722"/>
              <a:ext cx="2054578" cy="523220"/>
            </a:xfrm>
            <a:prstGeom prst="rect">
              <a:avLst/>
            </a:prstGeom>
            <a:noFill/>
          </p:spPr>
          <p:txBody>
            <a:bodyPr wrap="square" rtlCol="0">
              <a:spAutoFit/>
            </a:bodyPr>
            <a:lstStyle/>
            <a:p>
              <a:r>
                <a:rPr lang="en-US" sz="2800" dirty="0"/>
                <a:t>Header</a:t>
              </a:r>
            </a:p>
          </p:txBody>
        </p:sp>
        <p:sp>
          <p:nvSpPr>
            <p:cNvPr id="11" name="Rectangle: Rounded Corners 10">
              <a:extLst>
                <a:ext uri="{FF2B5EF4-FFF2-40B4-BE49-F238E27FC236}">
                  <a16:creationId xmlns:a16="http://schemas.microsoft.com/office/drawing/2014/main" id="{B6FB8276-50AC-4A03-84CB-908670C50487}"/>
                </a:ext>
              </a:extLst>
            </p:cNvPr>
            <p:cNvSpPr/>
            <p:nvPr/>
          </p:nvSpPr>
          <p:spPr>
            <a:xfrm>
              <a:off x="2991555" y="1744132"/>
              <a:ext cx="3872089" cy="1044224"/>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EC9744B0-1CD1-4446-AFBB-26B18B547E41}"/>
              </a:ext>
            </a:extLst>
          </p:cNvPr>
          <p:cNvGrpSpPr/>
          <p:nvPr/>
        </p:nvGrpSpPr>
        <p:grpSpPr>
          <a:xfrm>
            <a:off x="2991554" y="4425242"/>
            <a:ext cx="8895644" cy="1128889"/>
            <a:chOff x="2991554" y="4425242"/>
            <a:chExt cx="8895644" cy="1128889"/>
          </a:xfrm>
        </p:grpSpPr>
        <p:sp>
          <p:nvSpPr>
            <p:cNvPr id="12" name="Rectangle: Rounded Corners 11">
              <a:extLst>
                <a:ext uri="{FF2B5EF4-FFF2-40B4-BE49-F238E27FC236}">
                  <a16:creationId xmlns:a16="http://schemas.microsoft.com/office/drawing/2014/main" id="{CE34CB0E-FED4-46D7-AD3F-50121D4352FF}"/>
                </a:ext>
              </a:extLst>
            </p:cNvPr>
            <p:cNvSpPr/>
            <p:nvPr/>
          </p:nvSpPr>
          <p:spPr>
            <a:xfrm>
              <a:off x="2991554" y="4425242"/>
              <a:ext cx="6536268" cy="1128889"/>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2143A0-6A8E-4BE5-8844-1B3084B3BBBB}"/>
                </a:ext>
              </a:extLst>
            </p:cNvPr>
            <p:cNvSpPr txBox="1"/>
            <p:nvPr/>
          </p:nvSpPr>
          <p:spPr>
            <a:xfrm>
              <a:off x="9832620" y="4728076"/>
              <a:ext cx="2054578" cy="523220"/>
            </a:xfrm>
            <a:prstGeom prst="rect">
              <a:avLst/>
            </a:prstGeom>
            <a:noFill/>
          </p:spPr>
          <p:txBody>
            <a:bodyPr wrap="square" rtlCol="0">
              <a:spAutoFit/>
            </a:bodyPr>
            <a:lstStyle/>
            <a:p>
              <a:r>
                <a:rPr lang="en-US" sz="2800" dirty="0"/>
                <a:t>Code chunk</a:t>
              </a:r>
            </a:p>
          </p:txBody>
        </p:sp>
      </p:grpSp>
    </p:spTree>
    <p:extLst>
      <p:ext uri="{BB962C8B-B14F-4D97-AF65-F5344CB8AC3E}">
        <p14:creationId xmlns:p14="http://schemas.microsoft.com/office/powerpoint/2010/main" val="325662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6CBD41-4956-0B47-A9B4-4DF72C699F35}"/>
              </a:ext>
            </a:extLst>
          </p:cNvPr>
          <p:cNvPicPr>
            <a:picLocks noChangeAspect="1"/>
          </p:cNvPicPr>
          <p:nvPr/>
        </p:nvPicPr>
        <p:blipFill>
          <a:blip r:embed="rId3"/>
          <a:stretch>
            <a:fillRect/>
          </a:stretch>
        </p:blipFill>
        <p:spPr>
          <a:xfrm>
            <a:off x="2716096" y="1924776"/>
            <a:ext cx="6860940" cy="3744816"/>
          </a:xfrm>
          <a:prstGeom prst="rect">
            <a:avLst/>
          </a:prstGeom>
        </p:spPr>
      </p:pic>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475904" y="4773169"/>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596050" flipH="1">
            <a:off x="7796383" y="4868865"/>
            <a:ext cx="1884170"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259875"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Title in quotes</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38675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939BDE-D423-2F4F-A1CE-2BD81D19279E}"/>
              </a:ext>
            </a:extLst>
          </p:cNvPr>
          <p:cNvPicPr>
            <a:picLocks noChangeAspect="1"/>
          </p:cNvPicPr>
          <p:nvPr/>
        </p:nvPicPr>
        <p:blipFill>
          <a:blip r:embed="rId3"/>
          <a:stretch>
            <a:fillRect/>
          </a:stretch>
        </p:blipFill>
        <p:spPr>
          <a:xfrm>
            <a:off x="180430" y="2868811"/>
            <a:ext cx="11407467" cy="1980098"/>
          </a:xfrm>
          <a:prstGeom prst="rect">
            <a:avLst/>
          </a:prstGeom>
        </p:spPr>
      </p:pic>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2843288" y="5043804"/>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7531600" y="2648195"/>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[text](link) format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13" name="Right Triangle 12">
            <a:extLst>
              <a:ext uri="{FF2B5EF4-FFF2-40B4-BE49-F238E27FC236}">
                <a16:creationId xmlns:a16="http://schemas.microsoft.com/office/drawing/2014/main" id="{90ABDDF7-FFF7-8945-834B-E8202A7700E8}"/>
              </a:ext>
            </a:extLst>
          </p:cNvPr>
          <p:cNvSpPr/>
          <p:nvPr/>
        </p:nvSpPr>
        <p:spPr>
          <a:xfrm rot="1964430" flipH="1">
            <a:off x="8453262" y="4767856"/>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65E14C2-48E1-7443-88F2-389C86F0F043}"/>
              </a:ext>
            </a:extLst>
          </p:cNvPr>
          <p:cNvSpPr/>
          <p:nvPr/>
        </p:nvSpPr>
        <p:spPr>
          <a:xfrm>
            <a:off x="9315338" y="477316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1 asterisk for </a:t>
            </a:r>
            <a:r>
              <a:rPr lang="en-US" sz="2400" i="1" dirty="0"/>
              <a:t>italics</a:t>
            </a:r>
            <a:r>
              <a:rPr lang="en-US" sz="2400" dirty="0"/>
              <a:t> (*italics*)</a:t>
            </a:r>
          </a:p>
        </p:txBody>
      </p:sp>
    </p:spTree>
    <p:extLst>
      <p:ext uri="{BB962C8B-B14F-4D97-AF65-F5344CB8AC3E}">
        <p14:creationId xmlns:p14="http://schemas.microsoft.com/office/powerpoint/2010/main" val="31358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19AAD6-5F98-224C-904B-A6E9E564A8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76894" y="197125"/>
            <a:ext cx="8038212" cy="6177514"/>
          </a:xfrm>
          <a:prstGeom prst="rect">
            <a:avLst/>
          </a:prstGeom>
        </p:spPr>
      </p:pic>
      <p:pic>
        <p:nvPicPr>
          <p:cNvPr id="4" name="Picture 3">
            <a:extLst>
              <a:ext uri="{FF2B5EF4-FFF2-40B4-BE49-F238E27FC236}">
                <a16:creationId xmlns:a16="http://schemas.microsoft.com/office/drawing/2014/main" id="{34B04DBC-00C2-4BF7-B5F7-29708EA3E861}"/>
              </a:ext>
            </a:extLst>
          </p:cNvPr>
          <p:cNvPicPr>
            <a:picLocks noChangeAspect="1"/>
          </p:cNvPicPr>
          <p:nvPr/>
        </p:nvPicPr>
        <p:blipFill>
          <a:blip r:embed="rId4"/>
          <a:stretch>
            <a:fillRect/>
          </a:stretch>
        </p:blipFill>
        <p:spPr>
          <a:xfrm>
            <a:off x="75310" y="2260300"/>
            <a:ext cx="5795065" cy="4001873"/>
          </a:xfrm>
          <a:prstGeom prst="rect">
            <a:avLst/>
          </a:prstGeom>
          <a:ln w="44450">
            <a:solidFill>
              <a:schemeClr val="tx1"/>
            </a:solidFill>
          </a:ln>
          <a:effectLst>
            <a:softEdge rad="0"/>
          </a:effectLst>
        </p:spPr>
      </p:pic>
      <p:pic>
        <p:nvPicPr>
          <p:cNvPr id="5" name="Picture 4">
            <a:extLst>
              <a:ext uri="{FF2B5EF4-FFF2-40B4-BE49-F238E27FC236}">
                <a16:creationId xmlns:a16="http://schemas.microsoft.com/office/drawing/2014/main" id="{78D0906B-CEB1-4C6F-9EF1-45E9E215E51F}"/>
              </a:ext>
            </a:extLst>
          </p:cNvPr>
          <p:cNvPicPr>
            <a:picLocks noChangeAspect="1"/>
          </p:cNvPicPr>
          <p:nvPr/>
        </p:nvPicPr>
        <p:blipFill>
          <a:blip r:embed="rId5"/>
          <a:stretch>
            <a:fillRect/>
          </a:stretch>
        </p:blipFill>
        <p:spPr>
          <a:xfrm>
            <a:off x="5548805" y="2938402"/>
            <a:ext cx="6643195" cy="2718556"/>
          </a:xfrm>
          <a:prstGeom prst="rect">
            <a:avLst/>
          </a:prstGeom>
          <a:ln w="38100">
            <a:solidFill>
              <a:schemeClr val="tx1"/>
            </a:solidFill>
          </a:ln>
        </p:spPr>
      </p:pic>
      <p:sp>
        <p:nvSpPr>
          <p:cNvPr id="6" name="TextBox 5">
            <a:extLst>
              <a:ext uri="{FF2B5EF4-FFF2-40B4-BE49-F238E27FC236}">
                <a16:creationId xmlns:a16="http://schemas.microsoft.com/office/drawing/2014/main" id="{AD5847EC-44B7-480D-AA90-2C58C1F0E6C2}"/>
              </a:ext>
            </a:extLst>
          </p:cNvPr>
          <p:cNvSpPr txBox="1"/>
          <p:nvPr/>
        </p:nvSpPr>
        <p:spPr>
          <a:xfrm>
            <a:off x="187338" y="6374639"/>
            <a:ext cx="11393651" cy="461665"/>
          </a:xfrm>
          <a:prstGeom prst="rect">
            <a:avLst/>
          </a:prstGeom>
          <a:noFill/>
        </p:spPr>
        <p:txBody>
          <a:bodyPr wrap="square" rtlCol="0">
            <a:spAutoFit/>
          </a:bodyPr>
          <a:lstStyle/>
          <a:p>
            <a:pPr algn="ctr"/>
            <a:r>
              <a:rPr lang="en-US" sz="2400" dirty="0">
                <a:hlinkClick r:id="rId6"/>
              </a:rPr>
              <a:t>https://www.rstudio.com/wp-content/uploads/2015/02/rmarkdown-cheatsheet.pdf</a:t>
            </a:r>
            <a:endParaRPr lang="en-US" sz="2400" dirty="0"/>
          </a:p>
        </p:txBody>
      </p:sp>
    </p:spTree>
    <p:extLst>
      <p:ext uri="{BB962C8B-B14F-4D97-AF65-F5344CB8AC3E}">
        <p14:creationId xmlns:p14="http://schemas.microsoft.com/office/powerpoint/2010/main" val="176819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9E73775-AD29-A742-B34F-9DEA1ACAB1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7944" y="0"/>
            <a:ext cx="9016112" cy="6858000"/>
          </a:xfrm>
          <a:prstGeom prst="rect">
            <a:avLst/>
          </a:prstGeom>
        </p:spPr>
      </p:pic>
      <p:cxnSp>
        <p:nvCxnSpPr>
          <p:cNvPr id="7" name="Straight Arrow Connector 6">
            <a:extLst>
              <a:ext uri="{FF2B5EF4-FFF2-40B4-BE49-F238E27FC236}">
                <a16:creationId xmlns:a16="http://schemas.microsoft.com/office/drawing/2014/main" id="{90B983BA-4B2A-AB45-BA72-9717477509C1}"/>
              </a:ext>
            </a:extLst>
          </p:cNvPr>
          <p:cNvCxnSpPr>
            <a:cxnSpLocks/>
          </p:cNvCxnSpPr>
          <p:nvPr/>
        </p:nvCxnSpPr>
        <p:spPr>
          <a:xfrm flipH="1" flipV="1">
            <a:off x="2960916" y="1756231"/>
            <a:ext cx="2307770" cy="8563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790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Lesson Goals</a:t>
            </a:r>
          </a:p>
          <a:p>
            <a:pPr marL="514350" indent="-514350">
              <a:buAutoNum type="arabicPeriod"/>
            </a:pPr>
            <a:r>
              <a:rPr lang="en-US" sz="3200" dirty="0"/>
              <a:t>Practice working with the different components of a R Markdown file</a:t>
            </a:r>
          </a:p>
          <a:p>
            <a:endParaRPr lang="en-US" sz="3200" dirty="0"/>
          </a:p>
          <a:p>
            <a:r>
              <a:rPr lang="en-US" sz="4000" dirty="0"/>
              <a:t>Lesson Objectives</a:t>
            </a:r>
          </a:p>
          <a:p>
            <a:pPr marL="457200" indent="-457200">
              <a:buFont typeface="+mj-lt"/>
              <a:buAutoNum type="arabicPeriod"/>
            </a:pPr>
            <a:r>
              <a:rPr lang="en-US" sz="3200" dirty="0"/>
              <a:t>Understand why reproducible reporting is important</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Practice modifying each component of a R Markdown file</a:t>
            </a:r>
          </a:p>
        </p:txBody>
      </p:sp>
    </p:spTree>
    <p:extLst>
      <p:ext uri="{BB962C8B-B14F-4D97-AF65-F5344CB8AC3E}">
        <p14:creationId xmlns:p14="http://schemas.microsoft.com/office/powerpoint/2010/main" val="4128139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B8CC74E0-718A-364C-9CE7-472BDB16B1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60458"/>
            <a:ext cx="12192000" cy="6537083"/>
          </a:xfrm>
          <a:prstGeom prst="rect">
            <a:avLst/>
          </a:prstGeom>
        </p:spPr>
      </p:pic>
      <p:sp>
        <p:nvSpPr>
          <p:cNvPr id="4" name="Oval 3">
            <a:extLst>
              <a:ext uri="{FF2B5EF4-FFF2-40B4-BE49-F238E27FC236}">
                <a16:creationId xmlns:a16="http://schemas.microsoft.com/office/drawing/2014/main" id="{044EF08D-F5F1-4842-9D5E-04EA534AE14F}"/>
              </a:ext>
            </a:extLst>
          </p:cNvPr>
          <p:cNvSpPr/>
          <p:nvPr/>
        </p:nvSpPr>
        <p:spPr>
          <a:xfrm>
            <a:off x="5747657" y="4383314"/>
            <a:ext cx="1277257"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722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80756B0-9C8E-D440-9D0F-C5D7C9EBC7D1}"/>
              </a:ext>
            </a:extLst>
          </p:cNvPr>
          <p:cNvPicPr>
            <a:picLocks noChangeAspect="1"/>
          </p:cNvPicPr>
          <p:nvPr/>
        </p:nvPicPr>
        <p:blipFill>
          <a:blip r:embed="rId2"/>
          <a:stretch>
            <a:fillRect/>
          </a:stretch>
        </p:blipFill>
        <p:spPr>
          <a:xfrm>
            <a:off x="2079171" y="0"/>
            <a:ext cx="8033657" cy="6858000"/>
          </a:xfrm>
          <a:prstGeom prst="rect">
            <a:avLst/>
          </a:prstGeom>
        </p:spPr>
      </p:pic>
    </p:spTree>
    <p:extLst>
      <p:ext uri="{BB962C8B-B14F-4D97-AF65-F5344CB8AC3E}">
        <p14:creationId xmlns:p14="http://schemas.microsoft.com/office/powerpoint/2010/main" val="3691588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238375"/>
            <a:ext cx="9720072" cy="3473803"/>
          </a:xfrm>
        </p:spPr>
        <p:txBody>
          <a:bodyPr>
            <a:normAutofit fontScale="77500" lnSpcReduction="20000"/>
          </a:bodyPr>
          <a:lstStyle/>
          <a:p>
            <a:pPr marL="914400" indent="-914400">
              <a:buClr>
                <a:schemeClr val="accent4">
                  <a:lumMod val="75000"/>
                </a:schemeClr>
              </a:buClr>
              <a:buFont typeface="+mj-lt"/>
              <a:buAutoNum type="arabicPeriod"/>
            </a:pPr>
            <a:r>
              <a:rPr lang="en-US" dirty="0"/>
              <a:t>Change the title of your R Notebook to “My First R Notebook” by modifying the header.</a:t>
            </a:r>
          </a:p>
          <a:p>
            <a:pPr marL="914400" indent="-914400">
              <a:buClr>
                <a:schemeClr val="accent4">
                  <a:lumMod val="75000"/>
                </a:schemeClr>
              </a:buClr>
              <a:buFont typeface="+mj-lt"/>
              <a:buAutoNum type="arabicPeriod"/>
            </a:pPr>
            <a:r>
              <a:rPr lang="en-US" dirty="0"/>
              <a:t>Add your name as the author by adding another line to the header:</a:t>
            </a:r>
          </a:p>
          <a:p>
            <a:pPr marL="0" indent="0">
              <a:buClr>
                <a:schemeClr val="accent4">
                  <a:lumMod val="75000"/>
                </a:schemeClr>
              </a:buClr>
              <a:buNone/>
            </a:pPr>
            <a:r>
              <a:rPr lang="en-US" dirty="0"/>
              <a:t>	Author: “Your Name”</a:t>
            </a:r>
          </a:p>
          <a:p>
            <a:pPr marL="914400" indent="-914400">
              <a:buClr>
                <a:schemeClr val="accent4">
                  <a:lumMod val="75000"/>
                </a:schemeClr>
              </a:buClr>
              <a:buAutoNum type="arabicPeriod" startAt="3"/>
            </a:pPr>
            <a:r>
              <a:rPr lang="en-US" dirty="0"/>
              <a:t>Add a second level heading (##) at the end of the notebook called “My Calculation”</a:t>
            </a:r>
          </a:p>
          <a:p>
            <a:pPr marL="914400" indent="-914400">
              <a:buClr>
                <a:schemeClr val="accent4">
                  <a:lumMod val="75000"/>
                </a:schemeClr>
              </a:buClr>
              <a:buAutoNum type="arabicPeriod" startAt="3"/>
            </a:pPr>
            <a:endParaRPr lang="en-US" dirty="0"/>
          </a:p>
          <a:p>
            <a:pPr marL="914400" indent="-914400">
              <a:buClr>
                <a:schemeClr val="accent4">
                  <a:lumMod val="75000"/>
                </a:schemeClr>
              </a:buClr>
              <a:buAutoNum type="arabicPeriod" startAt="3"/>
            </a:pPr>
            <a:endParaRPr lang="en-US" dirty="0"/>
          </a:p>
        </p:txBody>
      </p:sp>
    </p:spTree>
    <p:extLst>
      <p:ext uri="{BB962C8B-B14F-4D97-AF65-F5344CB8AC3E}">
        <p14:creationId xmlns:p14="http://schemas.microsoft.com/office/powerpoint/2010/main" val="127815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6BB9CA5-5852-E64B-B049-BB336A91C334}"/>
              </a:ext>
            </a:extLst>
          </p:cNvPr>
          <p:cNvPicPr>
            <a:picLocks noChangeAspect="1"/>
          </p:cNvPicPr>
          <p:nvPr/>
        </p:nvPicPr>
        <p:blipFill>
          <a:blip r:embed="rId2"/>
          <a:stretch>
            <a:fillRect/>
          </a:stretch>
        </p:blipFill>
        <p:spPr>
          <a:xfrm>
            <a:off x="2150806" y="0"/>
            <a:ext cx="7890387" cy="6858000"/>
          </a:xfrm>
          <a:prstGeom prst="rect">
            <a:avLst/>
          </a:prstGeom>
        </p:spPr>
      </p:pic>
      <p:cxnSp>
        <p:nvCxnSpPr>
          <p:cNvPr id="4" name="Straight Arrow Connector 3">
            <a:extLst>
              <a:ext uri="{FF2B5EF4-FFF2-40B4-BE49-F238E27FC236}">
                <a16:creationId xmlns:a16="http://schemas.microsoft.com/office/drawing/2014/main" id="{1D63C344-0F8D-E442-BED6-8700286B3E46}"/>
              </a:ext>
            </a:extLst>
          </p:cNvPr>
          <p:cNvCxnSpPr>
            <a:cxnSpLocks/>
          </p:cNvCxnSpPr>
          <p:nvPr/>
        </p:nvCxnSpPr>
        <p:spPr>
          <a:xfrm flipH="1" flipV="1">
            <a:off x="9884230" y="2235203"/>
            <a:ext cx="725713" cy="10885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EA549E2-6A7E-CE4E-966D-311754D7B810}"/>
              </a:ext>
            </a:extLst>
          </p:cNvPr>
          <p:cNvSpPr txBox="1"/>
          <p:nvPr/>
        </p:nvSpPr>
        <p:spPr>
          <a:xfrm>
            <a:off x="10609943" y="3193143"/>
            <a:ext cx="1480457" cy="954107"/>
          </a:xfrm>
          <a:prstGeom prst="rect">
            <a:avLst/>
          </a:prstGeom>
          <a:noFill/>
        </p:spPr>
        <p:txBody>
          <a:bodyPr wrap="square" rtlCol="0">
            <a:spAutoFit/>
          </a:bodyPr>
          <a:lstStyle/>
          <a:p>
            <a:r>
              <a:rPr lang="en-US" sz="2800" dirty="0"/>
              <a:t>Run code chunk</a:t>
            </a:r>
          </a:p>
        </p:txBody>
      </p:sp>
    </p:spTree>
    <p:extLst>
      <p:ext uri="{BB962C8B-B14F-4D97-AF65-F5344CB8AC3E}">
        <p14:creationId xmlns:p14="http://schemas.microsoft.com/office/powerpoint/2010/main" val="3828794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4DCD9B4-7C4B-554D-A4C4-485D363079B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5409" y="0"/>
            <a:ext cx="7841182" cy="6858000"/>
          </a:xfrm>
          <a:prstGeom prst="rect">
            <a:avLst/>
          </a:prstGeom>
        </p:spPr>
      </p:pic>
      <p:cxnSp>
        <p:nvCxnSpPr>
          <p:cNvPr id="4" name="Straight Arrow Connector 3">
            <a:extLst>
              <a:ext uri="{FF2B5EF4-FFF2-40B4-BE49-F238E27FC236}">
                <a16:creationId xmlns:a16="http://schemas.microsoft.com/office/drawing/2014/main" id="{82963D37-5BF9-284C-B23F-6B40A0AFC1F5}"/>
              </a:ext>
            </a:extLst>
          </p:cNvPr>
          <p:cNvCxnSpPr>
            <a:cxnSpLocks/>
          </p:cNvCxnSpPr>
          <p:nvPr/>
        </p:nvCxnSpPr>
        <p:spPr>
          <a:xfrm flipH="1" flipV="1">
            <a:off x="4339774" y="2496460"/>
            <a:ext cx="1306283" cy="5370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655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5384088" y="2046709"/>
            <a:ext cx="6415053" cy="4187953"/>
          </a:xfrm>
        </p:spPr>
        <p:txBody>
          <a:bodyPr>
            <a:normAutofit fontScale="70000" lnSpcReduction="20000"/>
          </a:bodyPr>
          <a:lstStyle/>
          <a:p>
            <a:r>
              <a:rPr lang="en-US" dirty="0"/>
              <a:t>1. Under your new heading insert a code chunk into white space using Insert button on top right of code window</a:t>
            </a:r>
          </a:p>
          <a:p>
            <a:r>
              <a:rPr lang="en-US" dirty="0"/>
              <a:t>2. Add the following to your new code chunk: </a:t>
            </a:r>
          </a:p>
          <a:p>
            <a:pPr marL="457200" lvl="1" indent="0">
              <a:buNone/>
            </a:pPr>
            <a:r>
              <a:rPr lang="en-US" dirty="0">
                <a:solidFill>
                  <a:schemeClr val="accent4">
                    <a:lumMod val="75000"/>
                  </a:schemeClr>
                </a:solidFill>
              </a:rPr>
              <a:t>mean(c(10, 20, 30))</a:t>
            </a:r>
          </a:p>
          <a:p>
            <a:r>
              <a:rPr lang="en-US" dirty="0"/>
              <a:t>3. Execute code chunk by pressing Run button on top right of code chunk</a:t>
            </a:r>
          </a:p>
          <a:p>
            <a:endParaRPr lang="en-US" dirty="0">
              <a:solidFill>
                <a:schemeClr val="accent4">
                  <a:lumMod val="75000"/>
                </a:schemeClr>
              </a:solidFill>
            </a:endParaRP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Tree>
    <p:extLst>
      <p:ext uri="{BB962C8B-B14F-4D97-AF65-F5344CB8AC3E}">
        <p14:creationId xmlns:p14="http://schemas.microsoft.com/office/powerpoint/2010/main" val="3414701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9E514E66-224D-6A48-97F4-D1801BA6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43819"/>
            <a:ext cx="12192000" cy="5970361"/>
          </a:xfrm>
          <a:prstGeom prst="rect">
            <a:avLst/>
          </a:prstGeom>
        </p:spPr>
      </p:pic>
      <p:sp>
        <p:nvSpPr>
          <p:cNvPr id="6" name="Oval 5">
            <a:extLst>
              <a:ext uri="{FF2B5EF4-FFF2-40B4-BE49-F238E27FC236}">
                <a16:creationId xmlns:a16="http://schemas.microsoft.com/office/drawing/2014/main" id="{59288D98-D9F3-5B44-9723-804D150D0DDA}"/>
              </a:ext>
            </a:extLst>
          </p:cNvPr>
          <p:cNvSpPr/>
          <p:nvPr/>
        </p:nvSpPr>
        <p:spPr>
          <a:xfrm>
            <a:off x="4107543" y="1915885"/>
            <a:ext cx="1422400"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40BA572-EBF5-F047-982D-6A33C77D0C54}"/>
              </a:ext>
            </a:extLst>
          </p:cNvPr>
          <p:cNvCxnSpPr>
            <a:cxnSpLocks/>
          </p:cNvCxnSpPr>
          <p:nvPr/>
        </p:nvCxnSpPr>
        <p:spPr>
          <a:xfrm flipH="1" flipV="1">
            <a:off x="7605490" y="5791202"/>
            <a:ext cx="653139" cy="4934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278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AEDEACE-00B3-8446-B386-7BE9C9C325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980" y="0"/>
            <a:ext cx="10860040" cy="6858000"/>
          </a:xfrm>
          <a:prstGeom prst="rect">
            <a:avLst/>
          </a:prstGeom>
        </p:spPr>
      </p:pic>
    </p:spTree>
    <p:extLst>
      <p:ext uri="{BB962C8B-B14F-4D97-AF65-F5344CB8AC3E}">
        <p14:creationId xmlns:p14="http://schemas.microsoft.com/office/powerpoint/2010/main" val="2667112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What Else?</a:t>
            </a:r>
            <a:br>
              <a:rPr lang="en-US" dirty="0"/>
            </a:br>
            <a:endParaRPr lang="en-US" sz="3600" dirty="0"/>
          </a:p>
        </p:txBody>
      </p:sp>
    </p:spTree>
    <p:extLst>
      <p:ext uri="{BB962C8B-B14F-4D97-AF65-F5344CB8AC3E}">
        <p14:creationId xmlns:p14="http://schemas.microsoft.com/office/powerpoint/2010/main" val="3284768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Tree>
    <p:extLst>
      <p:ext uri="{BB962C8B-B14F-4D97-AF65-F5344CB8AC3E}">
        <p14:creationId xmlns:p14="http://schemas.microsoft.com/office/powerpoint/2010/main" val="1483411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Tree>
    <p:extLst>
      <p:ext uri="{BB962C8B-B14F-4D97-AF65-F5344CB8AC3E}">
        <p14:creationId xmlns:p14="http://schemas.microsoft.com/office/powerpoint/2010/main" val="3584786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 &amp; Chunk Options</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083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E739-63EF-BC43-AEA4-8D35AC5F02FB}"/>
              </a:ext>
            </a:extLst>
          </p:cNvPr>
          <p:cNvSpPr>
            <a:spLocks noGrp="1"/>
          </p:cNvSpPr>
          <p:nvPr>
            <p:ph type="title"/>
          </p:nvPr>
        </p:nvSpPr>
        <p:spPr/>
        <p:txBody>
          <a:bodyPr/>
          <a:lstStyle/>
          <a:p>
            <a:r>
              <a:rPr lang="en-US" dirty="0"/>
              <a:t>Chunk options</a:t>
            </a:r>
          </a:p>
        </p:txBody>
      </p:sp>
      <p:pic>
        <p:nvPicPr>
          <p:cNvPr id="4" name="Picture 3">
            <a:extLst>
              <a:ext uri="{FF2B5EF4-FFF2-40B4-BE49-F238E27FC236}">
                <a16:creationId xmlns:a16="http://schemas.microsoft.com/office/drawing/2014/main" id="{FF63CE73-60D6-774B-915E-76E3FD53BF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5725" y="1811450"/>
            <a:ext cx="8580549" cy="5046550"/>
          </a:xfrm>
          <a:prstGeom prst="rect">
            <a:avLst/>
          </a:prstGeom>
        </p:spPr>
      </p:pic>
    </p:spTree>
    <p:extLst>
      <p:ext uri="{BB962C8B-B14F-4D97-AF65-F5344CB8AC3E}">
        <p14:creationId xmlns:p14="http://schemas.microsoft.com/office/powerpoint/2010/main" val="1596202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Tree>
    <p:extLst>
      <p:ext uri="{BB962C8B-B14F-4D97-AF65-F5344CB8AC3E}">
        <p14:creationId xmlns:p14="http://schemas.microsoft.com/office/powerpoint/2010/main" val="1143363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can create multiple document types:</a:t>
            </a:r>
          </a:p>
          <a:p>
            <a:pPr lvl="1"/>
            <a:r>
              <a:rPr lang="en-US" dirty="0"/>
              <a:t>html</a:t>
            </a:r>
          </a:p>
          <a:p>
            <a:pPr lvl="1"/>
            <a:r>
              <a:rPr lang="en-US" dirty="0"/>
              <a:t>pdf</a:t>
            </a:r>
          </a:p>
          <a:p>
            <a:pPr lvl="1"/>
            <a:r>
              <a:rPr lang="en-US" dirty="0" err="1"/>
              <a:t>docx</a:t>
            </a:r>
            <a:endParaRPr lang="en-US" dirty="0"/>
          </a:p>
          <a:p>
            <a:r>
              <a:rPr lang="en-US" dirty="0"/>
              <a:t>Can also create presentations and dashboards</a:t>
            </a:r>
          </a:p>
          <a:p>
            <a:pPr lvl="1"/>
            <a:r>
              <a:rPr lang="en-US" dirty="0"/>
              <a:t>Including </a:t>
            </a:r>
            <a:r>
              <a:rPr lang="en-US" dirty="0" err="1"/>
              <a:t>Powerpoint</a:t>
            </a:r>
            <a:r>
              <a:rPr lang="en-US" dirty="0"/>
              <a:t> (most recent version of RStudio)</a:t>
            </a:r>
          </a:p>
        </p:txBody>
      </p:sp>
    </p:spTree>
    <p:extLst>
      <p:ext uri="{BB962C8B-B14F-4D97-AF65-F5344CB8AC3E}">
        <p14:creationId xmlns:p14="http://schemas.microsoft.com/office/powerpoint/2010/main" val="100153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167C6-3F47-D641-B4DF-21D8CBDFD925}"/>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6716E352-BE7C-4D47-8C16-03AD83EFC40F}"/>
              </a:ext>
            </a:extLst>
          </p:cNvPr>
          <p:cNvSpPr>
            <a:spLocks noGrp="1"/>
          </p:cNvSpPr>
          <p:nvPr>
            <p:ph type="body" sz="quarter" idx="13"/>
          </p:nvPr>
        </p:nvSpPr>
        <p:spPr>
          <a:xfrm>
            <a:off x="5913120" y="2238375"/>
            <a:ext cx="6111240" cy="3708745"/>
          </a:xfrm>
        </p:spPr>
        <p:txBody>
          <a:bodyPr/>
          <a:lstStyle/>
          <a:p>
            <a:r>
              <a:rPr lang="en-US" dirty="0"/>
              <a:t>Create a pdf of your R Notebook using “Knit to pdf”</a:t>
            </a:r>
          </a:p>
          <a:p>
            <a:endParaRPr lang="en-US" dirty="0"/>
          </a:p>
        </p:txBody>
      </p:sp>
      <p:pic>
        <p:nvPicPr>
          <p:cNvPr id="4" name="Picture 3">
            <a:extLst>
              <a:ext uri="{FF2B5EF4-FFF2-40B4-BE49-F238E27FC236}">
                <a16:creationId xmlns:a16="http://schemas.microsoft.com/office/drawing/2014/main" id="{E05CAEC3-A8D2-FA42-B03E-E3EADE1835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640" y="2084832"/>
            <a:ext cx="5347192" cy="3862288"/>
          </a:xfrm>
          <a:prstGeom prst="rect">
            <a:avLst/>
          </a:prstGeom>
        </p:spPr>
      </p:pic>
      <p:sp>
        <p:nvSpPr>
          <p:cNvPr id="5" name="TextBox 4">
            <a:extLst>
              <a:ext uri="{FF2B5EF4-FFF2-40B4-BE49-F238E27FC236}">
                <a16:creationId xmlns:a16="http://schemas.microsoft.com/office/drawing/2014/main" id="{678F4C43-DE77-2745-9E92-5A7CFC82B6C1}"/>
              </a:ext>
            </a:extLst>
          </p:cNvPr>
          <p:cNvSpPr txBox="1"/>
          <p:nvPr/>
        </p:nvSpPr>
        <p:spPr>
          <a:xfrm>
            <a:off x="167640" y="6027003"/>
            <a:ext cx="9088655" cy="830997"/>
          </a:xfrm>
          <a:prstGeom prst="rect">
            <a:avLst/>
          </a:prstGeom>
          <a:noFill/>
        </p:spPr>
        <p:txBody>
          <a:bodyPr wrap="square" rtlCol="0">
            <a:spAutoFit/>
          </a:bodyPr>
          <a:lstStyle/>
          <a:p>
            <a:r>
              <a:rPr lang="en-US" sz="2400" dirty="0">
                <a:solidFill>
                  <a:schemeClr val="accent4">
                    <a:lumMod val="75000"/>
                  </a:schemeClr>
                </a:solidFill>
              </a:rPr>
              <a:t>Note: if non-executable code is present in code chunks, R will not be able to process it</a:t>
            </a:r>
          </a:p>
        </p:txBody>
      </p:sp>
    </p:spTree>
    <p:extLst>
      <p:ext uri="{BB962C8B-B14F-4D97-AF65-F5344CB8AC3E}">
        <p14:creationId xmlns:p14="http://schemas.microsoft.com/office/powerpoint/2010/main" val="4165681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Lesson Goals</a:t>
            </a:r>
          </a:p>
          <a:p>
            <a:pPr marL="514350" indent="-514350">
              <a:buAutoNum type="arabicPeriod"/>
            </a:pPr>
            <a:r>
              <a:rPr lang="en-US" sz="3200" dirty="0"/>
              <a:t>Practice working with the different components of a R Markdown file</a:t>
            </a:r>
          </a:p>
          <a:p>
            <a:endParaRPr lang="en-US" sz="3200" dirty="0"/>
          </a:p>
          <a:p>
            <a:r>
              <a:rPr lang="en-US" sz="4000" dirty="0"/>
              <a:t>Lesson Objectives</a:t>
            </a:r>
          </a:p>
          <a:p>
            <a:pPr marL="457200" indent="-457200">
              <a:buFont typeface="+mj-lt"/>
              <a:buAutoNum type="arabicPeriod"/>
            </a:pPr>
            <a:r>
              <a:rPr lang="en-US" sz="3200" dirty="0"/>
              <a:t>Understand why reproducible reporting is important</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Practice modifying each component of a R Markdown file</a:t>
            </a:r>
          </a:p>
        </p:txBody>
      </p:sp>
    </p:spTree>
    <p:extLst>
      <p:ext uri="{BB962C8B-B14F-4D97-AF65-F5344CB8AC3E}">
        <p14:creationId xmlns:p14="http://schemas.microsoft.com/office/powerpoint/2010/main" val="1130862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a:xfrm>
            <a:off x="1024128" y="2007035"/>
            <a:ext cx="9720072" cy="4293054"/>
          </a:xfrm>
        </p:spPr>
        <p:txBody>
          <a:bodyPr>
            <a:normAutofit fontScale="92500" lnSpcReduction="10000"/>
          </a:bodyPr>
          <a:lstStyle/>
          <a:p>
            <a:pPr marL="914400" indent="-914400">
              <a:buClr>
                <a:schemeClr val="accent4">
                  <a:lumMod val="75000"/>
                </a:schemeClr>
              </a:buClr>
              <a:buFont typeface="+mj-lt"/>
              <a:buAutoNum type="arabicPeriod"/>
            </a:pPr>
            <a:r>
              <a:rPr lang="en-US" dirty="0"/>
              <a:t>Break into groups of 3-4</a:t>
            </a:r>
          </a:p>
          <a:p>
            <a:pPr marL="914400" indent="-914400">
              <a:buClr>
                <a:schemeClr val="accent4">
                  <a:lumMod val="75000"/>
                </a:schemeClr>
              </a:buClr>
              <a:buFont typeface="+mj-lt"/>
              <a:buAutoNum type="arabicPeriod"/>
            </a:pPr>
            <a:r>
              <a:rPr lang="en-US" dirty="0"/>
              <a:t>List 3 benefits of doing data analysis using spreadsheet software like Microsoft Excel</a:t>
            </a:r>
          </a:p>
          <a:p>
            <a:pPr marL="914400" indent="-914400">
              <a:buClr>
                <a:schemeClr val="accent4">
                  <a:lumMod val="75000"/>
                </a:schemeClr>
              </a:buClr>
              <a:buFont typeface="+mj-lt"/>
              <a:buAutoNum type="arabicPeriod"/>
            </a:pPr>
            <a:r>
              <a:rPr lang="en-US" dirty="0"/>
              <a:t>List 3 drawbacks/problems with doing data analysis using spreadsheet software like Microsoft Excel </a:t>
            </a:r>
          </a:p>
          <a:p>
            <a:endParaRPr lang="en-US" dirty="0"/>
          </a:p>
        </p:txBody>
      </p:sp>
    </p:spTree>
    <p:extLst>
      <p:ext uri="{BB962C8B-B14F-4D97-AF65-F5344CB8AC3E}">
        <p14:creationId xmlns:p14="http://schemas.microsoft.com/office/powerpoint/2010/main" val="3668988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144-9E6E-1A49-A854-E2A0C6CF8403}"/>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B88CD3F4-5415-0C45-8886-3BC187975D39}"/>
              </a:ext>
            </a:extLst>
          </p:cNvPr>
          <p:cNvSpPr>
            <a:spLocks noGrp="1"/>
          </p:cNvSpPr>
          <p:nvPr>
            <p:ph idx="1"/>
          </p:nvPr>
        </p:nvSpPr>
        <p:spPr/>
        <p:txBody>
          <a:bodyPr>
            <a:normAutofit fontScale="77500" lnSpcReduction="20000"/>
          </a:bodyPr>
          <a:lstStyle/>
          <a:p>
            <a:r>
              <a:rPr lang="en-US" dirty="0"/>
              <a:t>37 y/o M informatician with PMH of email overload disorder</a:t>
            </a:r>
          </a:p>
          <a:p>
            <a:r>
              <a:rPr lang="en-US" dirty="0"/>
              <a:t>Request from informatics staff:</a:t>
            </a:r>
          </a:p>
          <a:p>
            <a:pPr marL="457200" lvl="1" indent="0">
              <a:buNone/>
            </a:pPr>
            <a:r>
              <a:rPr lang="en-US" dirty="0"/>
              <a:t>“Please provide detailed data from your 2 year old analysis of total departmental effort spent performing test cancellations for a SBAR calling out the need to invest effort in duplicate checking rules for the ongoing EHR implementation project”</a:t>
            </a:r>
          </a:p>
          <a:p>
            <a:r>
              <a:rPr lang="en-US" dirty="0"/>
              <a:t>Analysis is in an Excel file but original raw data is nowhere to be found</a:t>
            </a:r>
          </a:p>
          <a:p>
            <a:endParaRPr lang="en-US" dirty="0"/>
          </a:p>
          <a:p>
            <a:r>
              <a:rPr lang="en-US" dirty="0"/>
              <a:t>Consider the above scenario, but with someone else performing the original analysis</a:t>
            </a:r>
          </a:p>
          <a:p>
            <a:r>
              <a:rPr lang="en-US" dirty="0"/>
              <a:t>Would it be less work to start from scratch and rewrite the analysis?</a:t>
            </a:r>
          </a:p>
          <a:p>
            <a:endParaRPr lang="en-US" dirty="0"/>
          </a:p>
        </p:txBody>
      </p:sp>
    </p:spTree>
    <p:extLst>
      <p:ext uri="{BB962C8B-B14F-4D97-AF65-F5344CB8AC3E}">
        <p14:creationId xmlns:p14="http://schemas.microsoft.com/office/powerpoint/2010/main" val="11816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Tree>
    <p:extLst>
      <p:ext uri="{BB962C8B-B14F-4D97-AF65-F5344CB8AC3E}">
        <p14:creationId xmlns:p14="http://schemas.microsoft.com/office/powerpoint/2010/main" val="816370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Duke Cancer Scandal</a:t>
            </a:r>
          </a:p>
        </p:txBody>
      </p:sp>
      <p:sp>
        <p:nvSpPr>
          <p:cNvPr id="3" name="Content Placeholder 2"/>
          <p:cNvSpPr>
            <a:spLocks noGrp="1"/>
          </p:cNvSpPr>
          <p:nvPr>
            <p:ph idx="1"/>
          </p:nvPr>
        </p:nvSpPr>
        <p:spPr>
          <a:xfrm>
            <a:off x="783771" y="2223247"/>
            <a:ext cx="6923315" cy="4086113"/>
          </a:xfrm>
        </p:spPr>
        <p:txBody>
          <a:bodyPr>
            <a:normAutofit/>
          </a:bodyPr>
          <a:lstStyle/>
          <a:p>
            <a:pPr>
              <a:buFont typeface="Arial" charset="0"/>
              <a:buChar char="•"/>
            </a:pPr>
            <a:r>
              <a:rPr lang="is-IS" sz="2800" dirty="0"/>
              <a:t> Chemo sensitivity from microarrays</a:t>
            </a:r>
          </a:p>
          <a:p>
            <a:pPr>
              <a:buFont typeface="Arial" charset="0"/>
              <a:buChar char="•"/>
            </a:pPr>
            <a:endParaRPr lang="is-IS" sz="2800" dirty="0"/>
          </a:p>
          <a:p>
            <a:pPr>
              <a:buFont typeface="Arial" charset="0"/>
              <a:buChar char="•"/>
            </a:pPr>
            <a:r>
              <a:rPr lang="is-IS" sz="2800" dirty="0"/>
              <a:t> Errors first, then misconduct</a:t>
            </a:r>
          </a:p>
          <a:p>
            <a:pPr>
              <a:buFont typeface="Arial" charset="0"/>
              <a:buChar char="•"/>
            </a:pPr>
            <a:endParaRPr lang="is-IS" sz="2800" dirty="0"/>
          </a:p>
          <a:p>
            <a:pPr>
              <a:buFont typeface="Arial" charset="0"/>
              <a:buChar char="•"/>
            </a:pPr>
            <a:r>
              <a:rPr lang="is-IS" sz="2800" dirty="0"/>
              <a:t> Clinical trials based on flawed models</a:t>
            </a:r>
          </a:p>
          <a:p>
            <a:pPr>
              <a:buFont typeface="Arial" charset="0"/>
              <a:buChar char="•"/>
            </a:pPr>
            <a:endParaRPr lang="is-IS" sz="2800" dirty="0"/>
          </a:p>
          <a:p>
            <a:pPr>
              <a:buFont typeface="Arial" charset="0"/>
              <a:buChar char="•"/>
            </a:pPr>
            <a:r>
              <a:rPr lang="is-IS" sz="2800" dirty="0"/>
              <a:t> Papers retracted, lawsuits settled</a:t>
            </a:r>
            <a:endParaRPr lang="en-US" sz="2800" dirty="0"/>
          </a:p>
        </p:txBody>
      </p:sp>
      <p:grpSp>
        <p:nvGrpSpPr>
          <p:cNvPr id="21" name="Group 20"/>
          <p:cNvGrpSpPr/>
          <p:nvPr/>
        </p:nvGrpSpPr>
        <p:grpSpPr>
          <a:xfrm>
            <a:off x="8155886" y="58"/>
            <a:ext cx="4069408" cy="7001244"/>
            <a:chOff x="-4927602" y="-2651089"/>
            <a:chExt cx="4928070" cy="8478529"/>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27600" y="1566884"/>
              <a:ext cx="1610001" cy="2161679"/>
            </a:xfrm>
            <a:prstGeom prst="rect">
              <a:avLst/>
            </a:prstGeom>
          </p:spPr>
        </p:pic>
        <p:pic>
          <p:nvPicPr>
            <p:cNvPr id="18" name="Picture 17"/>
            <p:cNvPicPr>
              <a:picLocks noChangeAspect="1"/>
            </p:cNvPicPr>
            <p:nvPr/>
          </p:nvPicPr>
          <p:blipFill>
            <a:blip r:embed="rId12"/>
            <a:stretch>
              <a:fillRect/>
            </a:stretch>
          </p:blipFill>
          <p:spPr>
            <a:xfrm>
              <a:off x="-4920862" y="3625519"/>
              <a:ext cx="1595438" cy="2099259"/>
            </a:xfrm>
            <a:prstGeom prst="rect">
              <a:avLst/>
            </a:prstGeom>
          </p:spPr>
        </p:pic>
        <p:pic>
          <p:nvPicPr>
            <p:cNvPr id="19" name="Picture 18"/>
            <p:cNvPicPr>
              <a:picLocks noChangeAspect="1"/>
            </p:cNvPicPr>
            <p:nvPr/>
          </p:nvPicPr>
          <p:blipFill>
            <a:blip r:embed="rId13"/>
            <a:stretch>
              <a:fillRect/>
            </a:stretch>
          </p:blipFill>
          <p:spPr>
            <a:xfrm>
              <a:off x="-3320241" y="3625524"/>
              <a:ext cx="1657625" cy="2201916"/>
            </a:xfrm>
            <a:prstGeom prst="rect">
              <a:avLst/>
            </a:prstGeom>
          </p:spPr>
        </p:pic>
      </p:grpSp>
    </p:spTree>
    <p:extLst>
      <p:ext uri="{BB962C8B-B14F-4D97-AF65-F5344CB8AC3E}">
        <p14:creationId xmlns:p14="http://schemas.microsoft.com/office/powerpoint/2010/main" val="3023029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“Common errors are simple, </a:t>
            </a:r>
            <a:br>
              <a:rPr lang="en-US" dirty="0"/>
            </a:br>
            <a:r>
              <a:rPr lang="en-US" dirty="0"/>
              <a:t>  Simple errors are common”</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58980" y="2239424"/>
            <a:ext cx="6450368" cy="3539253"/>
          </a:xfrm>
          <a:prstGeom prst="rect">
            <a:avLst/>
          </a:prstGeom>
        </p:spPr>
      </p:pic>
      <p:sp>
        <p:nvSpPr>
          <p:cNvPr id="19" name="TextBox 18"/>
          <p:cNvSpPr txBox="1"/>
          <p:nvPr/>
        </p:nvSpPr>
        <p:spPr>
          <a:xfrm>
            <a:off x="7042245" y="6206433"/>
            <a:ext cx="4777442" cy="369332"/>
          </a:xfrm>
          <a:prstGeom prst="rect">
            <a:avLst/>
          </a:prstGeom>
          <a:noFill/>
        </p:spPr>
        <p:txBody>
          <a:bodyPr wrap="square" rtlCol="0">
            <a:spAutoFit/>
          </a:bodyPr>
          <a:lstStyle/>
          <a:p>
            <a:pPr algn="r"/>
            <a:r>
              <a:rPr lang="en-US" dirty="0">
                <a:solidFill>
                  <a:prstClr val="black"/>
                </a:solidFill>
                <a:hlinkClick r:id="rId4"/>
              </a:rPr>
              <a:t>https://</a:t>
            </a:r>
            <a:r>
              <a:rPr lang="en-US" dirty="0" err="1">
                <a:solidFill>
                  <a:prstClr val="black"/>
                </a:solidFill>
                <a:hlinkClick r:id="rId4"/>
              </a:rPr>
              <a:t>youtu.be</a:t>
            </a:r>
            <a:r>
              <a:rPr lang="en-US" dirty="0">
                <a:solidFill>
                  <a:prstClr val="black"/>
                </a:solidFill>
                <a:hlinkClick r:id="rId4"/>
              </a:rPr>
              <a:t>/tN31vZj0LZY</a:t>
            </a:r>
            <a:endParaRPr lang="en-US" dirty="0">
              <a:solidFill>
                <a:prstClr val="black"/>
              </a:solidFill>
            </a:endParaRPr>
          </a:p>
        </p:txBody>
      </p:sp>
      <p:pic>
        <p:nvPicPr>
          <p:cNvPr id="20" name="Picture 1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873633" y="0"/>
            <a:ext cx="2318367" cy="3125337"/>
          </a:xfrm>
          <a:prstGeom prst="rect">
            <a:avLst/>
          </a:prstGeom>
        </p:spPr>
      </p:pic>
      <p:pic>
        <p:nvPicPr>
          <p:cNvPr id="21" name="Picture 20"/>
          <p:cNvPicPr>
            <a:picLocks noChangeAspect="1"/>
          </p:cNvPicPr>
          <p:nvPr/>
        </p:nvPicPr>
        <p:blipFill>
          <a:blip r:embed="rId6"/>
          <a:stretch>
            <a:fillRect/>
          </a:stretch>
        </p:blipFill>
        <p:spPr>
          <a:xfrm>
            <a:off x="2840304" y="5178459"/>
            <a:ext cx="783007" cy="607861"/>
          </a:xfrm>
          <a:prstGeom prst="rect">
            <a:avLst/>
          </a:prstGeom>
        </p:spPr>
      </p:pic>
      <p:sp>
        <p:nvSpPr>
          <p:cNvPr id="23" name="Rectangle 22"/>
          <p:cNvSpPr/>
          <p:nvPr/>
        </p:nvSpPr>
        <p:spPr>
          <a:xfrm>
            <a:off x="3755572" y="3254827"/>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984172" y="3742861"/>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984172" y="4263275"/>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984172" y="4801806"/>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086601" y="3254827"/>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7315201" y="3742861"/>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7315201" y="4263275"/>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7315201" y="4801806"/>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9923787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emplate" id="{BDA0D80C-0B67-5248-B173-B810CC162B4F}" vid="{5DC40ECF-B3E4-AB47-A41F-6A9F35882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R_teaching_template</Template>
  <TotalTime>4997</TotalTime>
  <Words>2285</Words>
  <Application>Microsoft Macintosh PowerPoint</Application>
  <PresentationFormat>Widescreen</PresentationFormat>
  <Paragraphs>235</Paragraphs>
  <Slides>35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Monaco</vt:lpstr>
      <vt:lpstr>Tw Cen MT</vt:lpstr>
      <vt:lpstr>Tw Cen MT Condensed</vt:lpstr>
      <vt:lpstr>Wingdings</vt:lpstr>
      <vt:lpstr>Wingdings 3</vt:lpstr>
      <vt:lpstr>Integral</vt:lpstr>
      <vt:lpstr>An Introduction to the R Programming Language   </vt:lpstr>
      <vt:lpstr>PowerPoint Presentation</vt:lpstr>
      <vt:lpstr>Typical Data Science Pipeline</vt:lpstr>
      <vt:lpstr>Your Turn #1</vt:lpstr>
      <vt:lpstr>Why is reproducibility important? </vt:lpstr>
      <vt:lpstr>Case</vt:lpstr>
      <vt:lpstr>Replication vs Reproduction</vt:lpstr>
      <vt:lpstr>The Duke Cancer Scandal</vt:lpstr>
      <vt:lpstr>“Common errors are simple,    Simple errors are common”</vt:lpstr>
      <vt:lpstr>Point-and-Click Is Not Reproducible</vt:lpstr>
      <vt:lpstr>Why YOU Should Do Data Analysis Reproducibly</vt:lpstr>
      <vt:lpstr>Using R for Reproducibility</vt:lpstr>
      <vt:lpstr>Using R Markdown to Support Reproducibility </vt:lpstr>
      <vt:lpstr>PowerPoint Presentation</vt:lpstr>
      <vt:lpstr>Header</vt:lpstr>
      <vt:lpstr>Text</vt:lpstr>
      <vt:lpstr>PowerPoint Presentation</vt:lpstr>
      <vt:lpstr>Code chunks</vt:lpstr>
      <vt:lpstr>PowerPoint Presentation</vt:lpstr>
      <vt:lpstr>PowerPoint Presentation</vt:lpstr>
      <vt:lpstr>PowerPoint Presentation</vt:lpstr>
      <vt:lpstr>Your Turn #2</vt:lpstr>
      <vt:lpstr>PowerPoint Presentation</vt:lpstr>
      <vt:lpstr>PowerPoint Presentation</vt:lpstr>
      <vt:lpstr>Your Turn #3</vt:lpstr>
      <vt:lpstr>PowerPoint Presentation</vt:lpstr>
      <vt:lpstr>PowerPoint Presentation</vt:lpstr>
      <vt:lpstr>What Else? </vt:lpstr>
      <vt:lpstr>Why name Code Chunks?</vt:lpstr>
      <vt:lpstr>“Setup” Chunk &amp; Chunk Options</vt:lpstr>
      <vt:lpstr>Chunk options</vt:lpstr>
      <vt:lpstr>Keyboard Shortcuts</vt:lpstr>
      <vt:lpstr>Multiple Output Formats are Available</vt:lpstr>
      <vt:lpstr>Your Turn #4</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55</cp:revision>
  <cp:lastPrinted>2019-04-19T05:58:35Z</cp:lastPrinted>
  <dcterms:created xsi:type="dcterms:W3CDTF">2019-04-18T16:34:04Z</dcterms:created>
  <dcterms:modified xsi:type="dcterms:W3CDTF">2019-07-30T23:28:10Z</dcterms:modified>
</cp:coreProperties>
</file>